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64" r:id="rId3"/>
    <p:sldId id="289" r:id="rId4"/>
    <p:sldId id="290" r:id="rId5"/>
    <p:sldId id="291" r:id="rId6"/>
    <p:sldId id="295" r:id="rId7"/>
    <p:sldId id="301" r:id="rId8"/>
    <p:sldId id="299" r:id="rId9"/>
    <p:sldId id="292" r:id="rId10"/>
    <p:sldId id="298" r:id="rId11"/>
    <p:sldId id="300" r:id="rId12"/>
    <p:sldId id="302" r:id="rId13"/>
    <p:sldId id="303" r:id="rId14"/>
    <p:sldId id="293" r:id="rId15"/>
    <p:sldId id="296" r:id="rId16"/>
    <p:sldId id="294" r:id="rId17"/>
    <p:sldId id="288" r:id="rId18"/>
  </p:sldIdLst>
  <p:sldSz cx="12192000" cy="6858000"/>
  <p:notesSz cx="6858000" cy="9144000"/>
  <p:embeddedFontLst>
    <p:embeddedFont>
      <p:font typeface="Pretendard" panose="020B0600000101010101" charset="-127"/>
      <p:regular r:id="rId21"/>
      <p:bold r:id="rId22"/>
    </p:embeddedFont>
    <p:embeddedFont>
      <p:font typeface="Pretendard Light" panose="020B0600000101010101" charset="-127"/>
      <p:regular r:id="rId23"/>
    </p:embeddedFont>
    <p:embeddedFont>
      <p:font typeface="Pretendard Medium" panose="020B0600000101010101" charset="-127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맑은 고딕" panose="020B0503020000020004" pitchFamily="50" charset="-127"/>
      <p:regular r:id="rId35"/>
      <p:bold r:id="rId36"/>
    </p:embeddedFont>
  </p:embeddedFontLst>
  <p:defaultTextStyle>
    <a:defPPr>
      <a:defRPr lang="ko-Kore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0B272B-1801-A9E6-DF26-E81EC7D8CBD4}" name="박승아" initials="박" userId="S::sork9244@hanyang.ac.kr::07e1198c-0889-4f26-8228-28e4410c61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8CD"/>
    <a:srgbClr val="FFF2CC"/>
    <a:srgbClr val="222A35"/>
    <a:srgbClr val="EBEFF5"/>
    <a:srgbClr val="264A8E"/>
    <a:srgbClr val="FFF28F"/>
    <a:srgbClr val="F5F5F5"/>
    <a:srgbClr val="333333"/>
    <a:srgbClr val="1C32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6327"/>
  </p:normalViewPr>
  <p:slideViewPr>
    <p:cSldViewPr snapToGrid="0" snapToObjects="1">
      <p:cViewPr varScale="1">
        <p:scale>
          <a:sx n="79" d="100"/>
          <a:sy n="79" d="100"/>
        </p:scale>
        <p:origin x="9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3072"/>
    </p:cViewPr>
  </p:sorterViewPr>
  <p:notesViewPr>
    <p:cSldViewPr snapToGrid="0" snapToObjects="1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heme" Target="theme/theme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r>
              <a:rPr lang="ko-KR" b="0" dirty="0" err="1"/>
              <a:t>종이책</a:t>
            </a:r>
            <a:r>
              <a:rPr lang="en-US" altLang="ko-KR" b="0" dirty="0"/>
              <a:t> </a:t>
            </a:r>
            <a:r>
              <a:rPr lang="en-US" b="0" dirty="0"/>
              <a:t>+ </a:t>
            </a:r>
            <a:r>
              <a:rPr lang="ko-KR" b="0" dirty="0"/>
              <a:t>전자책 독서량 </a:t>
            </a:r>
            <a:r>
              <a:rPr lang="en-US" b="0" dirty="0"/>
              <a:t>(</a:t>
            </a:r>
            <a:r>
              <a:rPr lang="ko-KR" b="0" dirty="0"/>
              <a:t>성인</a:t>
            </a:r>
            <a:r>
              <a:rPr lang="en-US" b="0" dirty="0"/>
              <a:t>)</a:t>
            </a:r>
            <a:endParaRPr lang="ko-KR" b="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10.199999999999999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95-450E-84F8-C0375C2A50C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9.9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95-450E-84F8-C0375C2A50C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9.4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95-450E-84F8-C0375C2A50C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95-450E-84F8-C0375C2A50C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항목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D95-450E-84F8-C0375C2A50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63"/>
        <c:axId val="1196195984"/>
        <c:axId val="1196196464"/>
      </c:barChart>
      <c:catAx>
        <c:axId val="119619598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196196464"/>
        <c:crosses val="autoZero"/>
        <c:auto val="1"/>
        <c:lblAlgn val="ctr"/>
        <c:lblOffset val="100"/>
        <c:noMultiLvlLbl val="0"/>
      </c:catAx>
      <c:valAx>
        <c:axId val="1196196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retendard Light" panose="02000403000000020004" pitchFamily="50" charset="-127"/>
                    <a:ea typeface="Pretendard Light" panose="02000403000000020004" pitchFamily="50" charset="-127"/>
                    <a:cs typeface="Pretendard Light" panose="02000403000000020004" pitchFamily="50" charset="-127"/>
                  </a:defRPr>
                </a:pPr>
                <a:r>
                  <a:rPr lang="ko-KR" sz="1100"/>
                  <a:t>평균 독서량</a:t>
                </a:r>
                <a:r>
                  <a:rPr lang="en-US" sz="1100"/>
                  <a:t>(</a:t>
                </a:r>
                <a:r>
                  <a:rPr lang="ko-KR" sz="1100"/>
                  <a:t>단위</a:t>
                </a:r>
                <a:r>
                  <a:rPr lang="en-US" sz="1100"/>
                  <a:t>:</a:t>
                </a:r>
                <a:r>
                  <a:rPr lang="ko-KR" sz="1100"/>
                  <a:t>권</a:t>
                </a:r>
                <a:r>
                  <a:rPr lang="en-US" sz="1100"/>
                  <a:t>)</a:t>
                </a:r>
                <a:endParaRPr lang="ko-KR" sz="11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retendard Light" panose="02000403000000020004" pitchFamily="50" charset="-127"/>
                  <a:ea typeface="Pretendard Light" panose="02000403000000020004" pitchFamily="50" charset="-127"/>
                  <a:cs typeface="Pretendard Light" panose="02000403000000020004" pitchFamily="50" charset="-127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defRPr>
            </a:pPr>
            <a:endParaRPr lang="ko-KR"/>
          </a:p>
        </c:txPr>
        <c:crossAx val="1196195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382612700033761"/>
          <c:y val="0.93797515145330024"/>
          <c:w val="0.80819363722106308"/>
          <c:h val="4.79623494117649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 Light" panose="02000403000000020004" pitchFamily="50" charset="-127"/>
              <a:ea typeface="Pretendard Light" panose="02000403000000020004" pitchFamily="50" charset="-127"/>
              <a:cs typeface="Pretendard Light" panose="02000403000000020004" pitchFamily="50" charset="-127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Pretendard Light" panose="02000403000000020004" pitchFamily="50" charset="-127"/>
          <a:ea typeface="Pretendard Light" panose="02000403000000020004" pitchFamily="50" charset="-127"/>
          <a:cs typeface="Pretendard Light" panose="02000403000000020004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4A37A1D-ED25-BC3A-9A23-50B0D2F9D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3C4D94C-01C6-EB68-7CA7-97EDC1AF30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DEB83-59B6-4702-B97F-EEDFE272B22A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17470-6611-19AE-6F0C-B8D28D6CA2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68A2E9-4A25-2CA8-EC7F-959534EE5F7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CC7BE-1555-4D76-BB4F-6A888335DC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79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62B36-AF30-4F46-986B-D357761CE93C}" type="datetimeFigureOut">
              <a:rPr lang="ko-KR" altLang="en-US" smtClean="0"/>
              <a:t>2023-07-27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8011D8-8B26-4B79-B95B-7FF37BF67D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87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8011D8-8B26-4B79-B95B-7FF37BF67DB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454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A198B-4FC8-EBD2-2F28-2DCC1CADD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06DAFFA-0B61-F7A8-2DD7-E7BFF1A21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6503B4-B00F-1ABA-C392-DEEAD468D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2E9877-192E-1A43-EDD6-DAC75F20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72881E-9C2B-23EF-5A9D-F1B1DCDF3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4770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BEA1D7-5267-46A7-D0D4-545B30C2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BE2AF2-CF11-3FDA-FCEA-C1E5BD9A8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CB853B-35E7-5A9F-C721-4A0B75448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603B20-C63F-3BC4-FB48-F8605FBC6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43B1AF-8C08-FDBB-80E7-45189716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33958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4F18472-49AD-E635-86D0-E49D4414F0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99BBDA-BED9-7525-7F84-48044465B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88AAB10-DE9D-3FDA-24FF-A4F30714E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F7D7A8-C466-5A5D-A827-AED7E7E9A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3D875A-B28B-578C-126D-E43C4938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58107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D80CF-3A3C-9088-5E14-B7AD4E8D2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507C3F-E7F5-4007-DD97-A8062847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9F3C96-4128-6A65-8B07-CECCEE05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2D5486-3F2D-0656-C4F3-2C691085F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10E2D-E3EA-2087-408E-821DAFE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340139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FFD04-AD99-AEF2-1558-54748081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176404-ACD4-BEB8-9AE3-94FBC2223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829906-D21C-AA4B-C09F-E3D10922A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CA0E70-D696-4B7C-AC8F-376A53093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C35D6-BCBB-05F7-EBEE-ECEF146B2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6811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B84CF-65DC-F31F-6B71-DB2A33E6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2807-C39D-9041-E5B3-0263295667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BB37BE-1160-05B1-2E1B-1054522AF4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FA62EA-4B13-046A-6AB3-C06CD227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B19BE7-3CE7-0A03-C7AB-38E2F73E6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7B712F-022C-B795-4DB1-77C27170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50749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558AD-1422-DB35-BBD1-54F1E4A3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3FDA688-29A9-7CAC-C537-7FA2E62B5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B6A5EEB-177F-C058-5AAA-31A6FF944B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6757B5-3068-3F20-5F3E-F626F26845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338EBE9-EB25-3BAB-D55D-71FF3E5CF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61A2477-C0C8-17C9-8605-F156E539E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00EB06-C724-6D46-11B5-52AB85BA7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0B2423-6055-3F83-A9EF-4458E8F2A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74317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642FDA-0814-4B3A-D658-B9D6A734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0303B3-BCBC-BFC7-83D0-D6CFF028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8EF8501-86DD-E4D2-933A-7A186A8FA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06D1FD-AE2A-52B1-52D1-2C3464023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76259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44EEC61-DD5E-D5F2-B54C-9950DBB90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15D95B3-36DB-2324-6768-860AA8590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7AB9CB-1B1D-D907-FACF-633BEE25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192130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505A68-58F5-83AC-3BD2-B40EBBEBC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8BF2F0-68DF-4FED-BE81-521DB5248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391DC-25FD-CB95-B28E-6BD225AFD5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0E2310-4D3E-6213-8567-0196A894B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E791A2-A44A-78A0-FB3E-3CB198F69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0432F9-BCCA-29B4-CBB1-596313F99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254604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F5353-4EBD-A404-0769-68C3E6327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C3933E7-C367-94C6-E0C8-CC47D7DC2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US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B737921-20BD-C1D7-7591-103E9B28B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CD2F81-33B8-030C-7BBA-B03645C9F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F604C7-EEB7-3331-3154-6303B9468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US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4B77C0-FFA7-DCAA-03DE-FA6677B1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5346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A64AA87-774D-1081-537A-EAB7D820D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US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E4287-0634-F373-AC17-89936DFB4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US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50D49F-E6FD-8965-6EA0-9AB8C8A0BD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6E65B-4D63-0246-8018-D7E9923E5A1F}" type="datetimeFigureOut">
              <a:rPr kumimoji="1" lang="ko-Kore-US" altLang="en-US" smtClean="0"/>
              <a:t>07/27/2023</a:t>
            </a:fld>
            <a:endParaRPr kumimoji="1" lang="ko-Kore-US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2CEBDE1-1501-9638-05F7-5664DE6462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US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DB5C-B1AB-B35E-1703-BE5F3077A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2305A7-3BC8-0241-AC9D-4268218D723C}" type="slidenum">
              <a:rPr kumimoji="1" lang="ko-Kore-US" altLang="en-US" smtClean="0"/>
              <a:t>‹#›</a:t>
            </a:fld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225247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3602048" y="2328214"/>
            <a:ext cx="49879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spc="-6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음악 차트 </a:t>
            </a:r>
            <a:r>
              <a:rPr kumimoji="1" lang="ko-KR" altLang="en-US" sz="4400" b="1" spc="-60" dirty="0" err="1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시계열</a:t>
            </a:r>
            <a:r>
              <a:rPr kumimoji="1" lang="ko-KR" altLang="en-US" sz="4400" b="1" spc="-60" dirty="0">
                <a:latin typeface="Pretendard Medium" panose="020B0600000101010101" charset="-127"/>
                <a:ea typeface="Pretendard Medium" panose="020B0600000101010101" charset="-127"/>
                <a:cs typeface="Pretendard Medium" panose="020B0600000101010101" charset="-127"/>
              </a:rPr>
              <a:t> 분석</a:t>
            </a:r>
            <a:endParaRPr kumimoji="1" lang="ko-Kore-US" altLang="en-US" sz="4400" b="1" spc="-60" dirty="0">
              <a:latin typeface="Pretendard Medium" panose="020B0600000101010101" charset="-127"/>
              <a:ea typeface="Pretendard Medium" panose="020B0600000101010101" charset="-127"/>
              <a:cs typeface="Pretendard Medium" panose="020B060000010101010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ADBAB3-C7A8-CA92-FB7C-72B81CAE8892}"/>
              </a:ext>
            </a:extLst>
          </p:cNvPr>
          <p:cNvSpPr txBox="1"/>
          <p:nvPr/>
        </p:nvSpPr>
        <p:spPr>
          <a:xfrm>
            <a:off x="8776071" y="5469288"/>
            <a:ext cx="3133550" cy="582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3</a:t>
            </a:r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  <a:cs typeface="Pretendard Medium" panose="02000503000000020004" pitchFamily="2" charset="-127"/>
              </a:rPr>
              <a:t>조 </a:t>
            </a:r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채예진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 이강진 박혜원 </a:t>
            </a:r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  <a:cs typeface="Pretendard Light" panose="02000403000000020004" pitchFamily="2" charset="-127"/>
              </a:rPr>
              <a:t>강다인</a:t>
            </a:r>
            <a:endParaRPr kumimoji="1" lang="en-US" altLang="ko-KR" sz="2400" spc="-60" dirty="0">
              <a:latin typeface="Pretendard Light" panose="02000403000000020004" pitchFamily="2" charset="-127"/>
              <a:ea typeface="Pretendard Light" panose="02000403000000020004" pitchFamily="2" charset="-127"/>
              <a:cs typeface="Pretendard Light" panose="02000403000000020004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</p:spTree>
    <p:extLst>
      <p:ext uri="{BB962C8B-B14F-4D97-AF65-F5344CB8AC3E}">
        <p14:creationId xmlns:p14="http://schemas.microsoft.com/office/powerpoint/2010/main" val="332252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109599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ARIMA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766887"/>
            <a:ext cx="4658987" cy="14944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57" y="3369322"/>
            <a:ext cx="4463603" cy="14276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557" y="5023952"/>
            <a:ext cx="4649462" cy="147703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1152" y="1570511"/>
            <a:ext cx="4590523" cy="16908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7817" y="3958704"/>
            <a:ext cx="5337192" cy="197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9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230351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VAR (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벡터 자기 회귀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1A1D6-7A09-CB98-A0CB-44C4D374994E}"/>
              </a:ext>
            </a:extLst>
          </p:cNvPr>
          <p:cNvSpPr txBox="1"/>
          <p:nvPr/>
        </p:nvSpPr>
        <p:spPr>
          <a:xfrm>
            <a:off x="526206" y="1661958"/>
            <a:ext cx="9374682" cy="16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VAR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이란 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Vector Auto Regression, 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벡터자기회귀 모형을 의미한다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기본적인 자기회귀모형이 </a:t>
            </a:r>
            <a:endParaRPr lang="en-US" altLang="ko-KR" b="0" i="0" dirty="0">
              <a:effectLst/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0" i="0" dirty="0" err="1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단변량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시계열 예측에서 사용된다면 벡터자기회귀모형은 </a:t>
            </a:r>
            <a:r>
              <a:rPr lang="ko-KR" altLang="en-US" b="0" i="0" dirty="0" err="1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다변량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예측에 사용된다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즉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2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개 이상의 </a:t>
            </a:r>
            <a:endParaRPr lang="en-US" altLang="ko-KR" b="0" i="0" dirty="0">
              <a:effectLst/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같은 기간에 대한 데이터셋이 서로 다른 변수로 서로 영향을 주는 관계인 경우 벡터자기회귀 모형을 사용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  <a:endParaRPr kumimoji="1" lang="en-US" altLang="ko-KR" spc="-60" dirty="0"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A4F9EB-8216-D5FD-0053-6BC3202D2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82344"/>
            <a:ext cx="7929057" cy="17395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9D4402-FD91-9BA8-69C6-A1A790E340FA}"/>
              </a:ext>
            </a:extLst>
          </p:cNvPr>
          <p:cNvSpPr txBox="1"/>
          <p:nvPr/>
        </p:nvSpPr>
        <p:spPr>
          <a:xfrm>
            <a:off x="526206" y="4625652"/>
            <a:ext cx="7252306" cy="16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VAR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을 이용하여 예측할 때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두 가지 판단을 해야 합니다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(K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로 쓰는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)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얼마나 많은 변수와 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(p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로 쓰는</a:t>
            </a:r>
            <a:r>
              <a:rPr lang="en-US" altLang="ko-KR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) </a:t>
            </a: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얼마나 많은 시차 값이  있어야 하는지</a:t>
            </a:r>
            <a:endParaRPr lang="en-US" altLang="ko-KR" b="0" i="0" dirty="0">
              <a:effectLst/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pPr>
              <a:lnSpc>
                <a:spcPct val="200000"/>
              </a:lnSpc>
            </a:pP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VAR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에서 추정할 계수의 수 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= K+ pK^2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4621F8-1BAC-0AED-AA32-AE365BEDD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187" y="4805517"/>
            <a:ext cx="213360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663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230351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VAR (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벡터 자기 회귀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1A1D6-7A09-CB98-A0CB-44C4D374994E}"/>
              </a:ext>
            </a:extLst>
          </p:cNvPr>
          <p:cNvSpPr txBox="1"/>
          <p:nvPr/>
        </p:nvSpPr>
        <p:spPr>
          <a:xfrm>
            <a:off x="526206" y="1596358"/>
            <a:ext cx="9744334" cy="16718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0" i="0" dirty="0">
                <a:effectLst/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모델을 학습하기 위해 들어가는 데이터는 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Stationary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해야 한다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ADF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검정을 이용해 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p-value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값으로 판정할 수 있다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</a:p>
          <a:p>
            <a:pPr>
              <a:lnSpc>
                <a:spcPct val="200000"/>
              </a:lnSpc>
            </a:pP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데이터가 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Non Stationary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하다면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차분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(differencing)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을 통하여 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Stationary </a:t>
            </a:r>
            <a:r>
              <a:rPr kumimoji="1" lang="ko-KR" altLang="en-US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하게 데이터를 구성하여 학습시킨다</a:t>
            </a:r>
            <a:r>
              <a:rPr kumimoji="1" lang="en-US" altLang="ko-KR" spc="-60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FAD7A0B-5D3A-AB1B-C5DA-707BAFEDD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330" y="3254308"/>
            <a:ext cx="3602066" cy="318644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5497CF7-1515-66EA-7E2A-B8D13DDEA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76" y="3387045"/>
            <a:ext cx="3461266" cy="3186444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62B39C6-D817-E200-D49E-B51291017C94}"/>
              </a:ext>
            </a:extLst>
          </p:cNvPr>
          <p:cNvCxnSpPr/>
          <p:nvPr/>
        </p:nvCxnSpPr>
        <p:spPr>
          <a:xfrm>
            <a:off x="4095345" y="4268299"/>
            <a:ext cx="3406985" cy="1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9782BBB-54C7-6DCD-9DD9-27A284F73AB3}"/>
              </a:ext>
            </a:extLst>
          </p:cNvPr>
          <p:cNvCxnSpPr/>
          <p:nvPr/>
        </p:nvCxnSpPr>
        <p:spPr>
          <a:xfrm>
            <a:off x="4086769" y="3663528"/>
            <a:ext cx="3406985" cy="1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FC8F8D2-F88F-3E52-A516-F07552018EC5}"/>
              </a:ext>
            </a:extLst>
          </p:cNvPr>
          <p:cNvCxnSpPr/>
          <p:nvPr/>
        </p:nvCxnSpPr>
        <p:spPr>
          <a:xfrm>
            <a:off x="4066836" y="5395313"/>
            <a:ext cx="3406985" cy="10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16246BB-1F18-F9CC-CB25-293BC9F4BABF}"/>
              </a:ext>
            </a:extLst>
          </p:cNvPr>
          <p:cNvSpPr txBox="1"/>
          <p:nvPr/>
        </p:nvSpPr>
        <p:spPr>
          <a:xfrm>
            <a:off x="4856295" y="4524519"/>
            <a:ext cx="1828065" cy="563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차분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(differencing)</a:t>
            </a:r>
          </a:p>
        </p:txBody>
      </p:sp>
    </p:spTree>
    <p:extLst>
      <p:ext uri="{BB962C8B-B14F-4D97-AF65-F5344CB8AC3E}">
        <p14:creationId xmlns:p14="http://schemas.microsoft.com/office/powerpoint/2010/main" val="1355437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564DA83-FA40-EDCD-6B72-B2806F4C5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682" y="2538919"/>
            <a:ext cx="4250781" cy="33518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230351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VAR (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벡터 자기 회귀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81A1D6-7A09-CB98-A0CB-44C4D374994E}"/>
              </a:ext>
            </a:extLst>
          </p:cNvPr>
          <p:cNvSpPr txBox="1"/>
          <p:nvPr/>
        </p:nvSpPr>
        <p:spPr>
          <a:xfrm>
            <a:off x="526206" y="1661958"/>
            <a:ext cx="4153381" cy="5638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VAR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모델의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LAG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값 선택은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AIC 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기준으로 선택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01B345-15C5-BDFB-B3CC-76037A20D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4966"/>
            <a:ext cx="4226192" cy="36372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605D695-707F-003E-072A-AD2B76CB4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353" y="3362417"/>
            <a:ext cx="4444981" cy="53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385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2303516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VAR (</a:t>
            </a: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벡터 자기 회귀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70" y="1681728"/>
            <a:ext cx="9090660" cy="44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5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2859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벡터 회귀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2000805"/>
            <a:ext cx="11763375" cy="382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05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285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분석 결과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BF114-05FD-76A9-EB01-19629A2B2AC5}"/>
              </a:ext>
            </a:extLst>
          </p:cNvPr>
          <p:cNvSpPr txBox="1"/>
          <p:nvPr/>
        </p:nvSpPr>
        <p:spPr>
          <a:xfrm>
            <a:off x="714703" y="3899785"/>
            <a:ext cx="1023721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- VAR</a:t>
            </a:r>
          </a:p>
          <a:p>
            <a:endParaRPr lang="en-US" altLang="ko-KR" dirty="0"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VAR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추정할 계수가 많아지면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,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예측에 들어오는 추정 오차가 커져서 예측 오차가 컸다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하지만 어느 정도 증감 추세에 대한 예측에 맞는 결과를 보임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.</a:t>
            </a:r>
          </a:p>
          <a:p>
            <a:endParaRPr lang="en-US" altLang="ko-KR" dirty="0">
              <a:latin typeface="Pretendard Light" panose="020B0600000101010101" charset="-127"/>
              <a:ea typeface="Pretendard Light" panose="020B0600000101010101" charset="-127"/>
              <a:cs typeface="Pretendard Light" panose="020B0600000101010101" charset="-127"/>
            </a:endParaRPr>
          </a:p>
          <a:p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VAR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모델의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한계로</a:t>
            </a:r>
            <a:r>
              <a:rPr lang="en-US" altLang="ko-KR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</a:t>
            </a:r>
            <a:r>
              <a:rPr lang="ko-KR" altLang="en-US" dirty="0" err="1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딥러닝에</a:t>
            </a:r>
            <a:r>
              <a:rPr lang="ko-KR" altLang="en-US" dirty="0">
                <a:latin typeface="Pretendard Light" panose="020B0600000101010101" charset="-127"/>
                <a:ea typeface="Pretendard Light" panose="020B0600000101010101" charset="-127"/>
                <a:cs typeface="Pretendard Light" panose="020B0600000101010101" charset="-127"/>
              </a:rPr>
              <a:t> 비해 떨어지는 정확도</a:t>
            </a:r>
          </a:p>
        </p:txBody>
      </p:sp>
    </p:spTree>
    <p:extLst>
      <p:ext uri="{BB962C8B-B14F-4D97-AF65-F5344CB8AC3E}">
        <p14:creationId xmlns:p14="http://schemas.microsoft.com/office/powerpoint/2010/main" val="47376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27CA05-9E5C-3269-E924-CC66D151BF51}"/>
              </a:ext>
            </a:extLst>
          </p:cNvPr>
          <p:cNvSpPr txBox="1"/>
          <p:nvPr/>
        </p:nvSpPr>
        <p:spPr>
          <a:xfrm>
            <a:off x="880557" y="742224"/>
            <a:ext cx="1870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주제 선정 배경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E2B4356-4D86-35BF-6F73-CF54EF3E247D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26C197-2639-5BC9-2EFC-CAAFF1DCA7B6}"/>
              </a:ext>
            </a:extLst>
          </p:cNvPr>
          <p:cNvSpPr txBox="1"/>
          <p:nvPr/>
        </p:nvSpPr>
        <p:spPr>
          <a:xfrm>
            <a:off x="880557" y="1267741"/>
            <a:ext cx="2001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줄어가는 성인 독서량</a:t>
            </a:r>
            <a:endParaRPr kumimoji="1" lang="ko-Kore-US" altLang="en-US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76AC6B-B308-3F99-0843-705B8C36E7D3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6F7202-3C9E-D960-3943-C85D4A143969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F1BEE-70F5-66CC-6A88-21515F6219EF}"/>
              </a:ext>
            </a:extLst>
          </p:cNvPr>
          <p:cNvSpPr txBox="1"/>
          <p:nvPr/>
        </p:nvSpPr>
        <p:spPr>
          <a:xfrm>
            <a:off x="9113662" y="417249"/>
            <a:ext cx="2795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ko-KR" altLang="en-US" sz="1600" b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</a:t>
            </a:r>
            <a:r>
              <a:rPr kumimoji="1" lang="en-US" altLang="ko-KR" sz="1600" b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4</a:t>
            </a:r>
            <a:r>
              <a:rPr kumimoji="1" lang="ko-KR" altLang="en-US" sz="1600" b="1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회</a:t>
            </a:r>
            <a:r>
              <a:rPr kumimoji="1" lang="ko-KR" altLang="en-US" sz="1600" b="1">
                <a:solidFill>
                  <a:srgbClr val="264A8E"/>
                </a:solidFill>
                <a:latin typeface="Poppins" pitchFamily="2" charset="0"/>
                <a:ea typeface="Pretendard SemiBold" panose="02000503000000020004" pitchFamily="2" charset="-127"/>
                <a:cs typeface="Poppins" pitchFamily="2" charset="0"/>
              </a:rPr>
              <a:t> </a:t>
            </a:r>
            <a:r>
              <a:rPr kumimoji="1" lang="en-US" altLang="ko-KR" sz="1600" b="1" dirty="0">
                <a:solidFill>
                  <a:srgbClr val="264A8E"/>
                </a:solidFill>
                <a:latin typeface="Poppins" pitchFamily="2" charset="0"/>
                <a:ea typeface="Pretendard SemiBold" panose="02000503000000020004" pitchFamily="2" charset="-127"/>
                <a:cs typeface="Poppins" pitchFamily="2" charset="0"/>
              </a:rPr>
              <a:t>deep daiv.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오픈 세미나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id="{A1D081EA-3BD1-1050-979B-9D26C5F23626}"/>
              </a:ext>
            </a:extLst>
          </p:cNvPr>
          <p:cNvGraphicFramePr/>
          <p:nvPr/>
        </p:nvGraphicFramePr>
        <p:xfrm>
          <a:off x="2824583" y="1690660"/>
          <a:ext cx="6542833" cy="4290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11317F9-A824-DE3A-824C-DE8CCD581E34}"/>
              </a:ext>
            </a:extLst>
          </p:cNvPr>
          <p:cNvSpPr txBox="1"/>
          <p:nvPr/>
        </p:nvSpPr>
        <p:spPr>
          <a:xfrm>
            <a:off x="8444912" y="6230842"/>
            <a:ext cx="3464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ko-KR" altLang="en-US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출처 </a:t>
            </a:r>
            <a:r>
              <a:rPr kumimoji="1" lang="en-US" altLang="ko-KR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: </a:t>
            </a:r>
            <a:r>
              <a:rPr kumimoji="1" lang="ko-KR" altLang="en-US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「</a:t>
            </a:r>
            <a:r>
              <a:rPr kumimoji="1" lang="ko-KR" altLang="en-US" sz="1200" spc="-60" dirty="0" err="1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국민독서실태조사</a:t>
            </a:r>
            <a:r>
              <a:rPr kumimoji="1" lang="ko-KR" altLang="en-US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」</a:t>
            </a:r>
            <a:r>
              <a:rPr kumimoji="1" lang="en-US" altLang="ko-KR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, </a:t>
            </a:r>
            <a:r>
              <a:rPr kumimoji="1" lang="ko-KR" altLang="en-US" sz="1200" spc="-60" dirty="0">
                <a:solidFill>
                  <a:schemeClr val="bg2">
                    <a:lumMod val="90000"/>
                  </a:schemeClr>
                </a:solidFill>
                <a:latin typeface="Pretendard Light" panose="02000403000000020004" pitchFamily="50" charset="-127"/>
                <a:ea typeface="Pretendard Light" panose="02000403000000020004" pitchFamily="50" charset="-127"/>
                <a:cs typeface="Pretendard Light" panose="02000403000000020004" pitchFamily="50" charset="-127"/>
              </a:rPr>
              <a:t>문화체육관광부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E5AFE0-FC97-FA7C-8BE4-EA0548EC17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A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360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Q&amp;A</a:t>
            </a:r>
            <a:endParaRPr kumimoji="1" lang="ko-Kore-US" altLang="en-US" sz="360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8467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802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프로젝트 개요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668085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프로젝트 배경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9963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8027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프로젝트 개요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47700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데이터 설명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864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271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수집 및 전처리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2195473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데이터 수집 </a:t>
            </a: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: </a:t>
            </a:r>
            <a:r>
              <a:rPr kumimoji="1" lang="ko-KR" altLang="en-US" spc="-60" dirty="0" err="1">
                <a:latin typeface="Pretendard Light" panose="02000403000000020004" pitchFamily="2" charset="-127"/>
                <a:ea typeface="Pretendard Light" panose="02000403000000020004" pitchFamily="2" charset="-127"/>
              </a:rPr>
              <a:t>크롤링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291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2713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수집 및 전처리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668085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데이터 전처리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2482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2859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분석 방향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68" y="1151733"/>
            <a:ext cx="7446652" cy="533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2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2859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ko-KR" altLang="en-US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분석 방향</a:t>
            </a:r>
            <a:endParaRPr kumimoji="1" lang="en-US" altLang="ko-KR" spc="-60" dirty="0">
              <a:latin typeface="Pretendard Light" panose="02000403000000020004" pitchFamily="2" charset="-127"/>
              <a:ea typeface="Pretendard Light" panose="02000403000000020004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316" y="1151732"/>
            <a:ext cx="7494318" cy="547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04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109599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ARIMA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2266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F2E56A4-5E6B-C492-97EF-05275F15BC3A}"/>
              </a:ext>
            </a:extLst>
          </p:cNvPr>
          <p:cNvSpPr txBox="1"/>
          <p:nvPr/>
        </p:nvSpPr>
        <p:spPr>
          <a:xfrm>
            <a:off x="880557" y="742224"/>
            <a:ext cx="1544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spc="-60" dirty="0">
                <a:latin typeface="Pretendard Medium" panose="02000503000000020004" pitchFamily="2" charset="-127"/>
                <a:ea typeface="Pretendard Medium" panose="02000503000000020004" pitchFamily="2" charset="-127"/>
              </a:rPr>
              <a:t>데이터 분석</a:t>
            </a:r>
            <a:endParaRPr kumimoji="1" lang="ko-Kore-US" altLang="en-US" sz="2400" spc="-60" dirty="0">
              <a:latin typeface="Pretendard Medium" panose="02000503000000020004" pitchFamily="2" charset="-127"/>
              <a:ea typeface="Pretendard Medium" panose="02000503000000020004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980E55-EC90-7ABA-6C12-96B8EF35BACF}"/>
              </a:ext>
            </a:extLst>
          </p:cNvPr>
          <p:cNvSpPr/>
          <p:nvPr/>
        </p:nvSpPr>
        <p:spPr>
          <a:xfrm>
            <a:off x="641131" y="794381"/>
            <a:ext cx="147145" cy="357352"/>
          </a:xfrm>
          <a:prstGeom prst="rect">
            <a:avLst/>
          </a:prstGeom>
          <a:solidFill>
            <a:srgbClr val="264A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2F789-53B8-BC0F-501B-4D78E7CBC3FB}"/>
              </a:ext>
            </a:extLst>
          </p:cNvPr>
          <p:cNvSpPr txBox="1"/>
          <p:nvPr/>
        </p:nvSpPr>
        <p:spPr>
          <a:xfrm>
            <a:off x="880557" y="1267741"/>
            <a:ext cx="1109599" cy="397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pc="-60" dirty="0">
                <a:latin typeface="Pretendard Light" panose="02000403000000020004" pitchFamily="2" charset="-127"/>
                <a:ea typeface="Pretendard Light" panose="02000403000000020004" pitchFamily="2" charset="-127"/>
              </a:rPr>
              <a:t>ARIMA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E8CDE1-323C-4544-2560-BEE97A3380EF}"/>
              </a:ext>
            </a:extLst>
          </p:cNvPr>
          <p:cNvSpPr/>
          <p:nvPr/>
        </p:nvSpPr>
        <p:spPr>
          <a:xfrm>
            <a:off x="0" y="0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48E432-A767-1D65-3805-E3B66C3AF048}"/>
              </a:ext>
            </a:extLst>
          </p:cNvPr>
          <p:cNvSpPr/>
          <p:nvPr/>
        </p:nvSpPr>
        <p:spPr>
          <a:xfrm>
            <a:off x="0" y="6626772"/>
            <a:ext cx="12192000" cy="2312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US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A8C7-346D-0BE7-0936-B8414AEC7DE8}"/>
              </a:ext>
            </a:extLst>
          </p:cNvPr>
          <p:cNvSpPr txBox="1"/>
          <p:nvPr/>
        </p:nvSpPr>
        <p:spPr>
          <a:xfrm>
            <a:off x="9623418" y="417249"/>
            <a:ext cx="22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DF 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여름시즌 </a:t>
            </a:r>
            <a:r>
              <a:rPr kumimoji="1" lang="en-US" altLang="ko-KR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1</a:t>
            </a:r>
            <a:r>
              <a:rPr kumimoji="1" lang="ko-KR" altLang="en-US" sz="1600" b="1" dirty="0">
                <a:solidFill>
                  <a:srgbClr val="264A8E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차 프로젝트</a:t>
            </a:r>
            <a:endParaRPr kumimoji="1" lang="ko-Kore-US" altLang="en-US" sz="1600" b="1" dirty="0">
              <a:solidFill>
                <a:srgbClr val="264A8E"/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1" y="1877092"/>
            <a:ext cx="3646389" cy="113279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53" y="3385518"/>
            <a:ext cx="4000500" cy="1270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53" y="4898671"/>
            <a:ext cx="4690942" cy="14851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213" y="1840715"/>
            <a:ext cx="4819333" cy="177222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061" y="3982719"/>
            <a:ext cx="5143532" cy="1926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08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pc="-60" dirty="0" smtClean="0">
            <a:latin typeface="Noto Sans CJK KR DemiLight" panose="020B0400000000000000" pitchFamily="34" charset="-128"/>
            <a:ea typeface="Noto Sans CJK KR DemiLight" panose="020B04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1668</TotalTime>
  <Words>372</Words>
  <Application>Microsoft Office PowerPoint</Application>
  <PresentationFormat>와이드스크린</PresentationFormat>
  <Paragraphs>71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Pretendard Medium</vt:lpstr>
      <vt:lpstr>Calibri Light</vt:lpstr>
      <vt:lpstr>맑은 고딕</vt:lpstr>
      <vt:lpstr>Pretendard</vt:lpstr>
      <vt:lpstr>Poppins</vt:lpstr>
      <vt:lpstr>Calibri</vt:lpstr>
      <vt:lpstr>Pretendard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이성배</dc:creator>
  <cp:lastModifiedBy>강진 이</cp:lastModifiedBy>
  <cp:revision>81</cp:revision>
  <dcterms:created xsi:type="dcterms:W3CDTF">2022-06-26T03:47:52Z</dcterms:created>
  <dcterms:modified xsi:type="dcterms:W3CDTF">2023-07-27T02:09:17Z</dcterms:modified>
</cp:coreProperties>
</file>